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272" r:id="rId2"/>
    <p:sldId id="274" r:id="rId3"/>
    <p:sldId id="276" r:id="rId4"/>
    <p:sldId id="278" r:id="rId5"/>
    <p:sldId id="279" r:id="rId6"/>
    <p:sldId id="280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4E29A0C-1FF3-4124-A3EA-6BA48658CE10}">
          <p14:sldIdLst>
            <p14:sldId id="272"/>
            <p14:sldId id="274"/>
            <p14:sldId id="276"/>
            <p14:sldId id="278"/>
            <p14:sldId id="279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786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5\Copy%20of%20Pie%20Charts%20YTD%20Actual%20and%20Budget%20JULY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5\Copy%20of%20Pie%20Charts%20YTD%20Actual%20and%20Budget%20JULY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6\Copy%20of%202016%20DRAFT%20Budget%20Pie%20Charts_14SEPT2015-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6\Copy%20of%202016%20DRAFT%20Budget%20Pie%20Charts_14SEPT2015-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6\Copy%20of%202016%20DRAFT%20Budget%20Pie%20Charts_14SEPT2015-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emccifs\compgovleadership\ACAPT\Finance%20&amp;%20Dues\Budget\2015\Total%20Rev%20and%20Exp%20Bar%20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ACAPT</a:t>
            </a:r>
            <a:br>
              <a:rPr lang="en-US" sz="1800" b="1"/>
            </a:br>
            <a:r>
              <a:rPr lang="en-US" sz="1800" b="1"/>
              <a:t>Actual YTD Expenses,</a:t>
            </a:r>
            <a:r>
              <a:rPr lang="en-US" sz="1800" b="1" baseline="0"/>
              <a:t> </a:t>
            </a:r>
            <a:r>
              <a:rPr lang="en-US" sz="1800" b="1"/>
              <a:t>7/31/2015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Sheet5!$B$28</c:f>
              <c:strCache>
                <c:ptCount val="1"/>
                <c:pt idx="0">
                  <c:v>Actual YTD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3103681389543"/>
                  <c:y val="-1.48170266799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3367870893024"/>
                  <c:y val="2.31528207515405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6256875002543"/>
                  <c:y val="3.32686293763696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0762207070759598E-2"/>
                  <c:y val="3.3641156852082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5501927735569603E-2"/>
                  <c:y val="-4.431606730260700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502934886431099E-2"/>
                  <c:y val="-2.42432763863964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89473103692691E-2"/>
                  <c:y val="3.1227286488331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727286781687401E-2"/>
                  <c:y val="9.78283242641484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5089466006624298E-2"/>
                  <c:y val="-5.386014254197509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5101332124270197E-2"/>
                  <c:y val="2.11108566392512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Sheet5!$A$29:$A$39</c:f>
              <c:strCache>
                <c:ptCount val="11"/>
                <c:pt idx="0">
                  <c:v>Benchmarks</c:v>
                </c:pt>
                <c:pt idx="1">
                  <c:v>Consortia</c:v>
                </c:pt>
                <c:pt idx="2">
                  <c:v>ELC Programming</c:v>
                </c:pt>
                <c:pt idx="3">
                  <c:v>G&amp;A</c:v>
                </c:pt>
                <c:pt idx="4">
                  <c:v>Membership</c:v>
                </c:pt>
                <c:pt idx="5">
                  <c:v>Strategic Partnerships</c:v>
                </c:pt>
                <c:pt idx="6">
                  <c:v>Governance</c:v>
                </c:pt>
                <c:pt idx="7">
                  <c:v>Task Forces</c:v>
                </c:pt>
                <c:pt idx="8">
                  <c:v>Clinical Education Best Practices</c:v>
                </c:pt>
                <c:pt idx="9">
                  <c:v>Communications</c:v>
                </c:pt>
                <c:pt idx="10">
                  <c:v>Education Research</c:v>
                </c:pt>
              </c:strCache>
            </c:strRef>
          </c:cat>
          <c:val>
            <c:numRef>
              <c:f>Sheet5!$B$29:$B$39</c:f>
              <c:numCache>
                <c:formatCode>General</c:formatCode>
                <c:ptCount val="11"/>
                <c:pt idx="0">
                  <c:v>16122.29</c:v>
                </c:pt>
                <c:pt idx="1">
                  <c:v>6473.78</c:v>
                </c:pt>
                <c:pt idx="2">
                  <c:v>5407.5</c:v>
                </c:pt>
                <c:pt idx="3">
                  <c:v>17348.689999999999</c:v>
                </c:pt>
                <c:pt idx="4">
                  <c:v>7075.05</c:v>
                </c:pt>
                <c:pt idx="5">
                  <c:v>24800.239999999991</c:v>
                </c:pt>
                <c:pt idx="6">
                  <c:v>52303.750000000007</c:v>
                </c:pt>
                <c:pt idx="8">
                  <c:v>392.4</c:v>
                </c:pt>
                <c:pt idx="9">
                  <c:v>44074.070000000007</c:v>
                </c:pt>
                <c:pt idx="10">
                  <c:v>15000</c:v>
                </c:pt>
              </c:numCache>
            </c:numRef>
          </c:val>
        </c:ser>
        <c:ser>
          <c:idx val="1"/>
          <c:order val="1"/>
          <c:tx>
            <c:strRef>
              <c:f>Sheet5!$C$28</c:f>
              <c:strCache>
                <c:ptCount val="1"/>
                <c:pt idx="0">
                  <c:v>Annual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Sheet5!$A$29:$A$39</c:f>
              <c:strCache>
                <c:ptCount val="11"/>
                <c:pt idx="0">
                  <c:v>Benchmarks</c:v>
                </c:pt>
                <c:pt idx="1">
                  <c:v>Consortia</c:v>
                </c:pt>
                <c:pt idx="2">
                  <c:v>ELC Programming</c:v>
                </c:pt>
                <c:pt idx="3">
                  <c:v>G&amp;A</c:v>
                </c:pt>
                <c:pt idx="4">
                  <c:v>Membership</c:v>
                </c:pt>
                <c:pt idx="5">
                  <c:v>Strategic Partnerships</c:v>
                </c:pt>
                <c:pt idx="6">
                  <c:v>Governance</c:v>
                </c:pt>
                <c:pt idx="7">
                  <c:v>Task Forces</c:v>
                </c:pt>
                <c:pt idx="8">
                  <c:v>Clinical Education Best Practices</c:v>
                </c:pt>
                <c:pt idx="9">
                  <c:v>Communications</c:v>
                </c:pt>
                <c:pt idx="10">
                  <c:v>Education Research</c:v>
                </c:pt>
              </c:strCache>
            </c:strRef>
          </c:cat>
          <c:val>
            <c:numRef>
              <c:f>Sheet5!$C$29:$C$44</c:f>
              <c:numCache>
                <c:formatCode>General</c:formatCode>
                <c:ptCount val="16"/>
                <c:pt idx="0">
                  <c:v>51100</c:v>
                </c:pt>
                <c:pt idx="1">
                  <c:v>44270</c:v>
                </c:pt>
                <c:pt idx="2">
                  <c:v>73325</c:v>
                </c:pt>
                <c:pt idx="3">
                  <c:v>58360</c:v>
                </c:pt>
                <c:pt idx="4">
                  <c:v>17447.7</c:v>
                </c:pt>
                <c:pt idx="5">
                  <c:v>50945</c:v>
                </c:pt>
                <c:pt idx="6">
                  <c:v>85061.3</c:v>
                </c:pt>
                <c:pt idx="7">
                  <c:v>69300</c:v>
                </c:pt>
                <c:pt idx="8">
                  <c:v>60000</c:v>
                </c:pt>
                <c:pt idx="9">
                  <c:v>54424</c:v>
                </c:pt>
                <c:pt idx="10">
                  <c:v>7500</c:v>
                </c:pt>
                <c:pt idx="13">
                  <c:v>0</c:v>
                </c:pt>
                <c:pt idx="14" formatCode="&quot;$&quot;#,##0.00_);[Red]\(&quot;$&quot;#,##0.00\)">
                  <c:v>475000</c:v>
                </c:pt>
                <c:pt idx="15" formatCode="&quot;$&quot;#,##0.00_);[Red]\(&quot;$&quot;#,##0.00\)">
                  <c:v>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ACAPT - </a:t>
            </a:r>
            <a:r>
              <a:rPr lang="en-US" sz="1800" b="0" i="0" u="none" strike="noStrike" baseline="0">
                <a:effectLst/>
              </a:rPr>
              <a:t>Strategic Partnership Expenses</a:t>
            </a:r>
            <a:endParaRPr lang="en-US" sz="1800">
              <a:effectLst/>
            </a:endParaRPr>
          </a:p>
          <a:p>
            <a:pPr>
              <a:defRPr/>
            </a:pPr>
            <a:r>
              <a:rPr lang="en-US" sz="1800" b="0" i="0" baseline="0">
                <a:effectLst/>
              </a:rPr>
              <a:t>YTD, 7/31/2015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1"/>
          <c:tx>
            <c:strRef>
              <c:f>'strat parntners breakout'!$A$26</c:f>
              <c:strCache>
                <c:ptCount val="1"/>
                <c:pt idx="0">
                  <c:v>Actual YTD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shade val="8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3">
                  <a:tint val="8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3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076923076923079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21367521367519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28205128205130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2735042735042701E-2"/>
                  <c:y val="2.8188865398167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5042735042735"/>
                  <c:y val="-2.2551092318534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205128205128210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'strat parntners breakout'!$B$27:$B$37</c:f>
              <c:strCache>
                <c:ptCount val="11"/>
                <c:pt idx="0">
                  <c:v>Foundation for PT</c:v>
                </c:pt>
                <c:pt idx="1">
                  <c:v>PIPTE</c:v>
                </c:pt>
                <c:pt idx="2">
                  <c:v>APTA</c:v>
                </c:pt>
                <c:pt idx="3">
                  <c:v>FASHP</c:v>
                </c:pt>
                <c:pt idx="4">
                  <c:v>Movement System Symposium</c:v>
                </c:pt>
                <c:pt idx="5">
                  <c:v>FGAF</c:v>
                </c:pt>
                <c:pt idx="6">
                  <c:v>Graham Sessions</c:v>
                </c:pt>
                <c:pt idx="7">
                  <c:v>CAPTE</c:v>
                </c:pt>
                <c:pt idx="8">
                  <c:v>FSBPT</c:v>
                </c:pt>
                <c:pt idx="9">
                  <c:v>IOM</c:v>
                </c:pt>
                <c:pt idx="10">
                  <c:v>Strategic Partnerships, General</c:v>
                </c:pt>
              </c:strCache>
            </c:strRef>
          </c:cat>
          <c:val>
            <c:numRef>
              <c:f>'strat parntners breakout'!$A$27:$A$37</c:f>
              <c:numCache>
                <c:formatCode>General</c:formatCode>
                <c:ptCount val="11"/>
                <c:pt idx="0">
                  <c:v>2000</c:v>
                </c:pt>
                <c:pt idx="3">
                  <c:v>25</c:v>
                </c:pt>
                <c:pt idx="6">
                  <c:v>2521.23</c:v>
                </c:pt>
                <c:pt idx="7">
                  <c:v>1035.81</c:v>
                </c:pt>
                <c:pt idx="9">
                  <c:v>15911.73</c:v>
                </c:pt>
                <c:pt idx="10">
                  <c:v>3306.47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'strat parntners breakout'!$A$26:$A$37</c15:sqref>
                        </c15:formulaRef>
                      </c:ext>
                    </c:extLst>
                    <c:strCache>
                      <c:ptCount val="12"/>
                      <c:pt idx="0">
                        <c:v>Actual YTD</c:v>
                      </c:pt>
                      <c:pt idx="1">
                        <c:v>2000</c:v>
                      </c:pt>
                      <c:pt idx="4">
                        <c:v>25</c:v>
                      </c:pt>
                      <c:pt idx="7">
                        <c:v>2521.23</c:v>
                      </c:pt>
                      <c:pt idx="8">
                        <c:v>1035.81</c:v>
                      </c:pt>
                      <c:pt idx="10">
                        <c:v>15911.73</c:v>
                      </c:pt>
                      <c:pt idx="11">
                        <c:v>3306.47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3">
                        <a:shade val="41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3">
                        <a:shade val="53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>
                        <a:shade val="65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accent3">
                        <a:shade val="76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solidFill>
                      <a:schemeClr val="accent3">
                        <a:shade val="88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solidFill>
                      <a:schemeClr val="accent3">
                        <a:tint val="89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solidFill>
                      <a:schemeClr val="accent3">
                        <a:tint val="77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8"/>
                  <c:bubble3D val="0"/>
                  <c:spPr>
                    <a:solidFill>
                      <a:schemeClr val="accent3">
                        <a:tint val="65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9"/>
                  <c:bubble3D val="0"/>
                  <c:spPr>
                    <a:solidFill>
                      <a:schemeClr val="accent3">
                        <a:tint val="54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0"/>
                  <c:bubble3D val="0"/>
                  <c:spPr>
                    <a:solidFill>
                      <a:schemeClr val="accent3">
                        <a:tint val="42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'strat parntners breakout'!$B$27:$B$37</c15:sqref>
                        </c15:formulaRef>
                      </c:ext>
                    </c:extLst>
                    <c:strCache>
                      <c:ptCount val="11"/>
                      <c:pt idx="0">
                        <c:v>Foundation for PT</c:v>
                      </c:pt>
                      <c:pt idx="1">
                        <c:v>PIPTE</c:v>
                      </c:pt>
                      <c:pt idx="2">
                        <c:v>APTA</c:v>
                      </c:pt>
                      <c:pt idx="3">
                        <c:v>FASHP</c:v>
                      </c:pt>
                      <c:pt idx="4">
                        <c:v>Movement System Symposium</c:v>
                      </c:pt>
                      <c:pt idx="5">
                        <c:v>FGAF</c:v>
                      </c:pt>
                      <c:pt idx="6">
                        <c:v>Graham Sessions</c:v>
                      </c:pt>
                      <c:pt idx="7">
                        <c:v>CAPTE</c:v>
                      </c:pt>
                      <c:pt idx="8">
                        <c:v>FSBPT</c:v>
                      </c:pt>
                      <c:pt idx="9">
                        <c:v>IOM</c:v>
                      </c:pt>
                      <c:pt idx="10">
                        <c:v>Strategic Partnerships, General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'strat parntners breakout'!$A$27:$A$37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2000</c:v>
                      </c:pt>
                      <c:pt idx="3">
                        <c:v>25</c:v>
                      </c:pt>
                      <c:pt idx="6">
                        <c:v>2521.23</c:v>
                      </c:pt>
                      <c:pt idx="7">
                        <c:v>1035.81</c:v>
                      </c:pt>
                      <c:pt idx="9">
                        <c:v>15911.73</c:v>
                      </c:pt>
                      <c:pt idx="10">
                        <c:v>3306.47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2016 Annual Budget - DRAF</a:t>
            </a:r>
            <a:r>
              <a:rPr lang="en-US" sz="1800" baseline="0"/>
              <a:t>T as of 14 SEPT 2015</a:t>
            </a:r>
            <a:br>
              <a:rPr lang="en-US" sz="1800" baseline="0"/>
            </a:br>
            <a:r>
              <a:rPr lang="en-US" sz="1800" baseline="0"/>
              <a:t>Expense Summary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data!$N$5</c:f>
              <c:strCache>
                <c:ptCount val="1"/>
                <c:pt idx="0">
                  <c:v>Annual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1101974655741"/>
                  <c:y val="1.895482196700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6345494850816504E-2"/>
                  <c:y val="4.39443276656796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2719853317563"/>
                  <c:y val="7.03666365944049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850199513271499E-2"/>
                  <c:y val="4.093715996577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80635565539E-2"/>
                  <c:y val="1.06091992352535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0822363481986E-2"/>
                  <c:y val="-1.62567384114934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7926234727704302E-2"/>
                  <c:y val="-1.38109040044639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8265482557411101E-2"/>
                  <c:y val="-7.718332776970179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4844232015807199"/>
                  <c:y val="3.12234627493086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4365112600267499"/>
                  <c:y val="-1.305275322578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6607016507888795E-2"/>
                  <c:y val="-9.81929804219226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70610314940958E-3"/>
                  <c:y val="2.69387355581660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3375709521255499E-2"/>
                  <c:y val="4.3949765581954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0012773129650403E-2"/>
                  <c:y val="1.81707095235279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8151890396982503E-2"/>
                  <c:y val="-3.99655271191515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06671945673689E-2"/>
                  <c:y val="-3.71090423250564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8.5582825223876696E-2"/>
                  <c:y val="3.47330237463278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0.218303864249829"/>
                  <c:y val="9.48670806616645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data!$M$6:$M$23</c:f>
              <c:strCache>
                <c:ptCount val="10"/>
                <c:pt idx="0">
                  <c:v>Benchmarks</c:v>
                </c:pt>
                <c:pt idx="1">
                  <c:v>Consortia</c:v>
                </c:pt>
                <c:pt idx="2">
                  <c:v>G&amp;A</c:v>
                </c:pt>
                <c:pt idx="3">
                  <c:v>Governance</c:v>
                </c:pt>
                <c:pt idx="4">
                  <c:v>Membership</c:v>
                </c:pt>
                <c:pt idx="5">
                  <c:v>Strategic Partnerships</c:v>
                </c:pt>
                <c:pt idx="6">
                  <c:v>Communications</c:v>
                </c:pt>
                <c:pt idx="7">
                  <c:v>ELC</c:v>
                </c:pt>
                <c:pt idx="8">
                  <c:v>Task Forces</c:v>
                </c:pt>
                <c:pt idx="9">
                  <c:v>Clinical Education Best Practices</c:v>
                </c:pt>
              </c:strCache>
            </c:strRef>
          </c:cat>
          <c:val>
            <c:numRef>
              <c:f>data!$N$6:$N$23</c:f>
              <c:numCache>
                <c:formatCode>General</c:formatCode>
                <c:ptCount val="18"/>
                <c:pt idx="0">
                  <c:v>38050</c:v>
                </c:pt>
                <c:pt idx="1">
                  <c:v>52300</c:v>
                </c:pt>
                <c:pt idx="2">
                  <c:v>55441</c:v>
                </c:pt>
                <c:pt idx="3">
                  <c:v>81450</c:v>
                </c:pt>
                <c:pt idx="4">
                  <c:v>23400</c:v>
                </c:pt>
                <c:pt idx="5">
                  <c:v>54425</c:v>
                </c:pt>
                <c:pt idx="6">
                  <c:v>39530</c:v>
                </c:pt>
                <c:pt idx="7">
                  <c:v>77400</c:v>
                </c:pt>
                <c:pt idx="8">
                  <c:v>28500</c:v>
                </c:pt>
                <c:pt idx="9">
                  <c:v>35550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2016 Annual Budget - DRAFT as of 14 SEPT 2015</a:t>
            </a:r>
            <a:br>
              <a:rPr lang="en-US" sz="1800" b="0" i="0" baseline="0">
                <a:effectLst/>
              </a:rPr>
            </a:br>
            <a:r>
              <a:rPr lang="en-US" sz="1800" b="0" i="0" baseline="0">
                <a:effectLst/>
              </a:rPr>
              <a:t>Strategic Partner Detail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data!$B$69</c:f>
              <c:strCache>
                <c:ptCount val="1"/>
                <c:pt idx="0">
                  <c:v>Activity Expense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5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7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shade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3">
                  <a:shade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3">
                  <a:tint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3">
                  <a:tint val="8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tint val="7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3">
                  <a:tint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3">
                  <a:tint val="5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3">
                  <a:tint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3597080820119598E-2"/>
                  <c:y val="7.342365818697960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3420718736291801E-2"/>
                  <c:y val="-6.27403289180416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3495748054961E-2"/>
                  <c:y val="1.27299116254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9707009998845604E-2"/>
                  <c:y val="-1.8874857208496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0360512705894092E-3"/>
                  <c:y val="7.834871097577900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19073659718317E-2"/>
                  <c:y val="4.136416819108559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3210511191289701E-2"/>
                  <c:y val="2.18320865463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5389511241230606E-2"/>
                  <c:y val="1.44624921845856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45685219343382E-2"/>
                  <c:y val="8.155719349263620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9.0710071137287795E-2"/>
                  <c:y val="2.73345872918649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data!$A$70:$A$81</c:f>
              <c:strCache>
                <c:ptCount val="12"/>
                <c:pt idx="0">
                  <c:v>Strategic Partnerships - General</c:v>
                </c:pt>
                <c:pt idx="1">
                  <c:v>IOM</c:v>
                </c:pt>
                <c:pt idx="2">
                  <c:v>FSBPT</c:v>
                </c:pt>
                <c:pt idx="3">
                  <c:v>CAPTE</c:v>
                </c:pt>
                <c:pt idx="4">
                  <c:v>Graham Sessions</c:v>
                </c:pt>
                <c:pt idx="5">
                  <c:v>FGAF (Payment &amp; Policy Forum)</c:v>
                </c:pt>
                <c:pt idx="6">
                  <c:v>Movement System Symposium</c:v>
                </c:pt>
                <c:pt idx="7">
                  <c:v>FASHP</c:v>
                </c:pt>
                <c:pt idx="8">
                  <c:v>APTA</c:v>
                </c:pt>
                <c:pt idx="9">
                  <c:v>PIPTE</c:v>
                </c:pt>
                <c:pt idx="10">
                  <c:v>Foundation For Physical Therapy</c:v>
                </c:pt>
                <c:pt idx="11">
                  <c:v>IPEC</c:v>
                </c:pt>
              </c:strCache>
            </c:strRef>
          </c:cat>
          <c:val>
            <c:numRef>
              <c:f>data!$B$70:$B$81</c:f>
              <c:numCache>
                <c:formatCode>_(* #,##0.00_);_(* \(#,##0.00\);_(* "-"??_);_(@_)</c:formatCode>
                <c:ptCount val="12"/>
                <c:pt idx="0">
                  <c:v>10050</c:v>
                </c:pt>
                <c:pt idx="1">
                  <c:v>19200</c:v>
                </c:pt>
                <c:pt idx="2">
                  <c:v>1130</c:v>
                </c:pt>
                <c:pt idx="3">
                  <c:v>2250</c:v>
                </c:pt>
                <c:pt idx="4">
                  <c:v>4500</c:v>
                </c:pt>
                <c:pt idx="5">
                  <c:v>1130</c:v>
                </c:pt>
                <c:pt idx="6">
                  <c:v>1130</c:v>
                </c:pt>
                <c:pt idx="7">
                  <c:v>2155</c:v>
                </c:pt>
                <c:pt idx="8">
                  <c:v>2500</c:v>
                </c:pt>
                <c:pt idx="9">
                  <c:v>2250</c:v>
                </c:pt>
                <c:pt idx="10">
                  <c:v>2000</c:v>
                </c:pt>
                <c:pt idx="11">
                  <c:v>6130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2016 Annual Budget - DRAFT as of 14 SEPT 2015</a:t>
            </a:r>
            <a:br>
              <a:rPr lang="en-US" sz="1400" b="0" i="0" u="none" strike="noStrike" baseline="0">
                <a:effectLst/>
              </a:rPr>
            </a:br>
            <a:r>
              <a:rPr lang="en-US" sz="1400" b="0" i="0" u="none" strike="noStrike" baseline="0">
                <a:effectLst/>
              </a:rPr>
              <a:t>Revenue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data!$B$88</c:f>
              <c:strCache>
                <c:ptCount val="1"/>
                <c:pt idx="0">
                  <c:v>amount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04842521564841"/>
                  <c:y val="2.51621876508213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1471755171944"/>
                  <c:y val="9.78768898130771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2515831035814997E-2"/>
                  <c:y val="-1.31820039560796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073624559200701"/>
                  <c:y val="-1.93025218159947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data!$A$89:$A$93</c:f>
              <c:strCache>
                <c:ptCount val="5"/>
                <c:pt idx="0">
                  <c:v>revenue</c:v>
                </c:pt>
                <c:pt idx="1">
                  <c:v>Dues</c:v>
                </c:pt>
                <c:pt idx="2">
                  <c:v>Interest/Dividends</c:v>
                </c:pt>
                <c:pt idx="3">
                  <c:v>Contributions</c:v>
                </c:pt>
                <c:pt idx="4">
                  <c:v>Registrations</c:v>
                </c:pt>
              </c:strCache>
            </c:strRef>
          </c:cat>
          <c:val>
            <c:numRef>
              <c:f>data!$B$89:$B$93</c:f>
              <c:numCache>
                <c:formatCode>_(* #,##0.00_);_(* \(#,##0.00\);_(* "-"??_);_(@_)</c:formatCode>
                <c:ptCount val="5"/>
                <c:pt idx="1">
                  <c:v>502500</c:v>
                </c:pt>
                <c:pt idx="2">
                  <c:v>4000</c:v>
                </c:pt>
                <c:pt idx="3">
                  <c:v>15500</c:v>
                </c:pt>
                <c:pt idx="4">
                  <c:v>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ACAPT</a:t>
            </a:r>
            <a:br>
              <a:rPr lang="en-US"/>
            </a:br>
            <a:r>
              <a:rPr lang="en-US"/>
              <a:t>Total Revenue and Expenses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Total Revenue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Sheet1!$B$2:$C$2</c:f>
              <c:strCache>
                <c:ptCount val="2"/>
                <c:pt idx="0">
                  <c:v>YTD 7/31/2015</c:v>
                </c:pt>
                <c:pt idx="1">
                  <c:v>2016 Budget DRAFT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#,##0.00_);[Red]\(#,##0.00\)">
                  <c:v>268957.09000000008</c:v>
                </c:pt>
                <c:pt idx="1">
                  <c:v>602000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Total Expenses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Sheet1!$B$2:$C$2</c:f>
              <c:strCache>
                <c:ptCount val="2"/>
                <c:pt idx="0">
                  <c:v>YTD 7/31/2015</c:v>
                </c:pt>
                <c:pt idx="1">
                  <c:v>2016 Budget DRAFT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#,##0.00_);[Red]\(#,##0.00\)">
                  <c:v>188997.77</c:v>
                </c:pt>
                <c:pt idx="1">
                  <c:v>491046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005344"/>
        <c:axId val="401005736"/>
      </c:barChart>
      <c:catAx>
        <c:axId val="40100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005736"/>
        <c:crosses val="autoZero"/>
        <c:auto val="1"/>
        <c:lblAlgn val="ctr"/>
        <c:lblOffset val="100"/>
        <c:noMultiLvlLbl val="0"/>
      </c:catAx>
      <c:valAx>
        <c:axId val="40100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);[Red]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00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265495631382597"/>
          <c:y val="0.94914848027835796"/>
          <c:w val="0.27162173965803399"/>
          <c:h val="3.9023563400019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AA60-8107-4380-A5AF-5216BDECDABE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E1205-C9A2-4A8D-92D4-29E986B4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540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51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88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8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9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7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5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5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2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6A46-E4E0-415C-B7CD-35A8D32DC23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17F38B-8A9A-4FDA-ADF4-8D16E718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20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4566" y="2771333"/>
            <a:ext cx="9391457" cy="7827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spc="100" dirty="0" smtClean="0">
                <a:latin typeface="Lucida Calligraphy" panose="03010101010101010101" pitchFamily="66" charset="0"/>
              </a:rPr>
              <a:t>Business Agenda</a:t>
            </a:r>
            <a:br>
              <a:rPr lang="en-US" sz="4900" b="1" spc="100" dirty="0" smtClean="0">
                <a:latin typeface="Lucida Calligraphy" panose="03010101010101010101" pitchFamily="66" charset="0"/>
              </a:rPr>
            </a:br>
            <a:r>
              <a:rPr lang="en-US" sz="4900" b="1" spc="100" dirty="0" smtClean="0">
                <a:latin typeface="Lucida Calligraphy" panose="03010101010101010101" pitchFamily="66" charset="0"/>
              </a:rPr>
              <a:t>Treasurer’s Report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09" y="222067"/>
            <a:ext cx="7551372" cy="14873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20645" y="6181545"/>
            <a:ext cx="2774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i="1" dirty="0" smtClean="0"/>
              <a:t>October 2, 2015</a:t>
            </a:r>
          </a:p>
          <a:p>
            <a:pPr algn="r"/>
            <a:r>
              <a:rPr lang="en-US" sz="1400" b="1" i="1" dirty="0" smtClean="0"/>
              <a:t>1:30-5:00pm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677333" y="6181545"/>
            <a:ext cx="1645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www.acapt.org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061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743145"/>
              </p:ext>
            </p:extLst>
          </p:nvPr>
        </p:nvGraphicFramePr>
        <p:xfrm>
          <a:off x="384403" y="135082"/>
          <a:ext cx="9570088" cy="6567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4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964317"/>
              </p:ext>
            </p:extLst>
          </p:nvPr>
        </p:nvGraphicFramePr>
        <p:xfrm>
          <a:off x="-426027" y="197427"/>
          <a:ext cx="11430000" cy="655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9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575760"/>
              </p:ext>
            </p:extLst>
          </p:nvPr>
        </p:nvGraphicFramePr>
        <p:xfrm>
          <a:off x="155864" y="187036"/>
          <a:ext cx="11523518" cy="653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3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078118"/>
              </p:ext>
            </p:extLst>
          </p:nvPr>
        </p:nvGraphicFramePr>
        <p:xfrm>
          <a:off x="-342900" y="135083"/>
          <a:ext cx="12084627" cy="657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6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85419"/>
              </p:ext>
            </p:extLst>
          </p:nvPr>
        </p:nvGraphicFramePr>
        <p:xfrm>
          <a:off x="-187036" y="72736"/>
          <a:ext cx="11876809" cy="678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4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111252"/>
              </p:ext>
            </p:extLst>
          </p:nvPr>
        </p:nvGraphicFramePr>
        <p:xfrm>
          <a:off x="405246" y="238991"/>
          <a:ext cx="10235046" cy="644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7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784</TotalTime>
  <Words>48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Calligraphy</vt:lpstr>
      <vt:lpstr>Trebuchet MS</vt:lpstr>
      <vt:lpstr>Wingdings 3</vt:lpstr>
      <vt:lpstr>Facet</vt:lpstr>
      <vt:lpstr>Business Agenda Treasurer’s Report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Physical Therapy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Rossi, Sandy</dc:creator>
  <cp:lastModifiedBy>Rossi, Sandy</cp:lastModifiedBy>
  <cp:revision>50</cp:revision>
  <dcterms:created xsi:type="dcterms:W3CDTF">2015-06-03T14:24:53Z</dcterms:created>
  <dcterms:modified xsi:type="dcterms:W3CDTF">2016-03-07T21:08:05Z</dcterms:modified>
</cp:coreProperties>
</file>