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>
        <p:scale>
          <a:sx n="75" d="100"/>
          <a:sy n="75" d="100"/>
        </p:scale>
        <p:origin x="5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tans2\users\lesleyfrome\ACAPT\MONTHLY%20PROCESSING\2016\7_July\FS%20RUNS\PROG%20AND%20ACTIV%20DETAIL_JULY16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tans2\users\lesleyfrome\ACAPT\MONTHLY%20PROCESSING\2016\7_July\FS%20RUNS\PROG%20AND%20ACTIV%20DETAIL_JULY1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ptans2\users\lesleyfrome\ACAPT\MONTHLY%20PROCESSING\2016\7_July\FS%20RUNS\PROG%20AND%20ACTIV%20DETAIL_JULY16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chemeClr val="tx1"/>
                </a:solidFill>
              </a:rPr>
              <a:t>ACAPT</a:t>
            </a: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800" b="1" dirty="0">
                <a:solidFill>
                  <a:schemeClr val="tx1"/>
                </a:solidFill>
              </a:rPr>
              <a:t>Actual YTD Expenses, 7/31/2016</a:t>
            </a:r>
          </a:p>
        </c:rich>
      </c:tx>
      <c:layout>
        <c:manualLayout>
          <c:xMode val="edge"/>
          <c:yMode val="edge"/>
          <c:x val="0.34428165323397714"/>
          <c:y val="1.24026061749353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52230251974829"/>
          <c:y val="0.12519877536471311"/>
          <c:w val="0.51114924350197943"/>
          <c:h val="0.83552614231746458"/>
        </c:manualLayout>
      </c:layout>
      <c:pieChart>
        <c:varyColors val="1"/>
        <c:ser>
          <c:idx val="0"/>
          <c:order val="0"/>
          <c:tx>
            <c:strRef>
              <c:f>'data for charts'!$B$1</c:f>
              <c:strCache>
                <c:ptCount val="1"/>
                <c:pt idx="0">
                  <c:v>YTD ACTUAL</c:v>
                </c:pt>
              </c:strCache>
            </c:strRef>
          </c:tx>
          <c:spPr>
            <a:ln w="25400"/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9.4551282051282048E-2"/>
                  <c:y val="1.041666666666666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057692307692307"/>
                  <c:y val="-1.302083333333338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6153846153846034E-2"/>
                  <c:y val="-3.38541666666667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5320512820512817E-2"/>
                  <c:y val="-2.604166666666714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538461538461539"/>
                  <c:y val="-5.468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3722064657536848"/>
                  <c:y val="-4.7164400176094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31673303103351069"/>
                  <c:y val="-5.592729012820909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1057692307692309"/>
                  <c:y val="2.604166666666571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7181233221169936"/>
                  <c:y val="0.1429045536445269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2019230769230769"/>
                  <c:y val="7.03124999999999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34455128205128205"/>
                  <c:y val="1.56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'data for charts'!$A$2:$A$12</c:f>
              <c:strCache>
                <c:ptCount val="11"/>
                <c:pt idx="0">
                  <c:v>Communications</c:v>
                </c:pt>
                <c:pt idx="1">
                  <c:v>Benchmarks</c:v>
                </c:pt>
                <c:pt idx="2">
                  <c:v>Consortia</c:v>
                </c:pt>
                <c:pt idx="3">
                  <c:v>ELC programming</c:v>
                </c:pt>
                <c:pt idx="4">
                  <c:v>G&amp;A</c:v>
                </c:pt>
                <c:pt idx="5">
                  <c:v>Membership</c:v>
                </c:pt>
                <c:pt idx="6">
                  <c:v>Strategic partneships</c:v>
                </c:pt>
                <c:pt idx="7">
                  <c:v>Governance</c:v>
                </c:pt>
                <c:pt idx="8">
                  <c:v>Clinical Education Best Practices</c:v>
                </c:pt>
                <c:pt idx="9">
                  <c:v>Task forces</c:v>
                </c:pt>
                <c:pt idx="10">
                  <c:v>Panels</c:v>
                </c:pt>
              </c:strCache>
            </c:strRef>
          </c:cat>
          <c:val>
            <c:numRef>
              <c:f>'data for charts'!$B$2:$B$12</c:f>
              <c:numCache>
                <c:formatCode>_(* #,##0.00_);_(* \(#,##0.00\);_(* "-"??_);_(@_)</c:formatCode>
                <c:ptCount val="11"/>
                <c:pt idx="0">
                  <c:v>25270.36</c:v>
                </c:pt>
                <c:pt idx="1">
                  <c:v>6727.27</c:v>
                </c:pt>
                <c:pt idx="2">
                  <c:v>8235.880000000001</c:v>
                </c:pt>
                <c:pt idx="3">
                  <c:v>2974.51</c:v>
                </c:pt>
                <c:pt idx="4">
                  <c:v>18174.509999999998</c:v>
                </c:pt>
                <c:pt idx="5">
                  <c:v>10171.200000000001</c:v>
                </c:pt>
                <c:pt idx="6">
                  <c:v>34437.22</c:v>
                </c:pt>
                <c:pt idx="7">
                  <c:v>54974.780000000006</c:v>
                </c:pt>
                <c:pt idx="8">
                  <c:v>6198.88</c:v>
                </c:pt>
                <c:pt idx="9">
                  <c:v>7209.77</c:v>
                </c:pt>
                <c:pt idx="10">
                  <c:v>1191.6599999999999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solidFill>
                  <a:schemeClr val="tx1"/>
                </a:solidFill>
                <a:effectLst/>
              </a:rPr>
              <a:t>ACAPT</a:t>
            </a:r>
            <a:endParaRPr lang="en-US" b="1" dirty="0">
              <a:solidFill>
                <a:schemeClr val="tx1"/>
              </a:solidFill>
              <a:effectLst/>
            </a:endParaRPr>
          </a:p>
          <a:p>
            <a:pPr>
              <a:defRPr>
                <a:solidFill>
                  <a:schemeClr val="tx1"/>
                </a:solidFill>
              </a:defRPr>
            </a:pPr>
            <a:r>
              <a:rPr lang="en-US" sz="1800" b="1" i="0" baseline="0" dirty="0">
                <a:solidFill>
                  <a:schemeClr val="tx1"/>
                </a:solidFill>
                <a:effectLst/>
              </a:rPr>
              <a:t>Actual YTD Revenue, 7/31/2016</a:t>
            </a:r>
            <a:endParaRPr lang="en-US" b="1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'data for charts'!$B$49</c:f>
              <c:strCache>
                <c:ptCount val="1"/>
                <c:pt idx="0">
                  <c:v>YTD ACTUAL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26460004595407266"/>
                  <c:y val="-0.1052683164773646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2142957399154887"/>
                  <c:y val="4.35894754142449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'data for charts'!$A$50:$A$53</c15:sqref>
                  </c15:fullRef>
                </c:ext>
              </c:extLst>
              <c:f>'data for charts'!$A$50:$A$51</c:f>
              <c:strCache>
                <c:ptCount val="2"/>
                <c:pt idx="0">
                  <c:v>Dues</c:v>
                </c:pt>
                <c:pt idx="1">
                  <c:v>Investments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'data for charts'!$B$50:$B$53</c15:sqref>
                  </c15:fullRef>
                </c:ext>
              </c:extLst>
              <c:f>'data for charts'!$B$50:$B$51</c:f>
              <c:numCache>
                <c:formatCode>_("$"* #,##0.00_);_("$"* \(#,##0.00\);_("$"* "-"??_);_(@_)</c:formatCode>
                <c:ptCount val="2"/>
                <c:pt idx="0" formatCode="&quot;$&quot;#,##0.00_);\(&quot;$&quot;#,##0.00\)">
                  <c:v>283333.03999999998</c:v>
                </c:pt>
                <c:pt idx="1">
                  <c:v>22102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>
                <c15:categoryFilterException>
                  <c15:sqref>'data for charts'!$B$52</c15:sqref>
                  <c15:spPr xmlns:c15="http://schemas.microsoft.com/office/drawing/2012/chart">
                    <a:solidFill>
                      <a:schemeClr val="accent6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15:spPr>
                  <c15:bubble3D val="0"/>
                </c15:categoryFilterException>
                <c15:categoryFilterException>
                  <c15:sqref>'data for charts'!$B$53</c15:sqref>
                  <c15:spPr xmlns:c15="http://schemas.microsoft.com/office/drawing/2012/chart">
                    <a:solidFill>
                      <a:schemeClr val="accent2">
                        <a:lumMod val="60000"/>
                      </a:schemeClr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15:spPr>
                  <c15:bubble3D val="0"/>
                </c15:categoryFilterException>
              </c15:categoryFilterExceptions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solidFill>
                  <a:schemeClr val="tx1"/>
                </a:solidFill>
                <a:effectLst/>
              </a:rPr>
              <a:t>ACAPT</a:t>
            </a:r>
            <a:br>
              <a:rPr lang="en-US" sz="1800" b="1" i="0" baseline="0" dirty="0">
                <a:solidFill>
                  <a:schemeClr val="tx1"/>
                </a:solidFill>
                <a:effectLst/>
              </a:rPr>
            </a:br>
            <a:r>
              <a:rPr lang="en-US" sz="1800" b="1" i="0" baseline="0" dirty="0">
                <a:solidFill>
                  <a:schemeClr val="tx1"/>
                </a:solidFill>
                <a:effectLst/>
              </a:rPr>
              <a:t>Total Revenue and </a:t>
            </a:r>
            <a:r>
              <a:rPr lang="en-US" sz="1800" b="1" i="0" baseline="0" dirty="0" smtClean="0">
                <a:solidFill>
                  <a:schemeClr val="tx1"/>
                </a:solidFill>
                <a:effectLst/>
              </a:rPr>
              <a:t>Expenses, 2016</a:t>
            </a:r>
            <a:endParaRPr lang="en-US" b="1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29353985975677072"/>
          <c:y val="2.16626030807291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'data for charts'!$A$56</c:f>
              <c:strCache>
                <c:ptCount val="1"/>
                <c:pt idx="0">
                  <c:v>Total Revenue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'data for charts'!$B$55:$C$55</c:f>
              <c:strCache>
                <c:ptCount val="2"/>
                <c:pt idx="0">
                  <c:v>YTD, 7/31/2016</c:v>
                </c:pt>
                <c:pt idx="1">
                  <c:v>2016 BUDGET</c:v>
                </c:pt>
              </c:strCache>
            </c:strRef>
          </c:cat>
          <c:val>
            <c:numRef>
              <c:f>'data for charts'!$B$56:$C$56</c:f>
              <c:numCache>
                <c:formatCode>_(* #,##0.00_);_(* \(#,##0.00\);_(* "-"??_);_(@_)</c:formatCode>
                <c:ptCount val="2"/>
                <c:pt idx="0">
                  <c:v>305435.03999999998</c:v>
                </c:pt>
                <c:pt idx="1">
                  <c:v>602000</c:v>
                </c:pt>
              </c:numCache>
            </c:numRef>
          </c:val>
        </c:ser>
        <c:ser>
          <c:idx val="1"/>
          <c:order val="1"/>
          <c:tx>
            <c:strRef>
              <c:f>'data for charts'!$A$57</c:f>
              <c:strCache>
                <c:ptCount val="1"/>
                <c:pt idx="0">
                  <c:v>Total Expense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'data for charts'!$B$55:$C$55</c:f>
              <c:strCache>
                <c:ptCount val="2"/>
                <c:pt idx="0">
                  <c:v>YTD, 7/31/2016</c:v>
                </c:pt>
                <c:pt idx="1">
                  <c:v>2016 BUDGET</c:v>
                </c:pt>
              </c:strCache>
            </c:strRef>
          </c:cat>
          <c:val>
            <c:numRef>
              <c:f>'data for charts'!$B$57:$C$57</c:f>
              <c:numCache>
                <c:formatCode>_(* #,##0.00_);_(* \(#,##0.00\);_(* "-"??_);_(@_)</c:formatCode>
                <c:ptCount val="2"/>
                <c:pt idx="0">
                  <c:v>175566.04</c:v>
                </c:pt>
                <c:pt idx="1">
                  <c:v>497741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1404392"/>
        <c:axId val="471404784"/>
      </c:barChart>
      <c:catAx>
        <c:axId val="471404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404784"/>
        <c:crosses val="autoZero"/>
        <c:auto val="1"/>
        <c:lblAlgn val="ctr"/>
        <c:lblOffset val="100"/>
        <c:noMultiLvlLbl val="0"/>
      </c:catAx>
      <c:valAx>
        <c:axId val="471404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404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200925839960501"/>
          <c:y val="0.95159397527188272"/>
          <c:w val="0.30038100134275431"/>
          <c:h val="3.54084628796797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0.23543</cdr:x>
      <cdr:y>0.89664</cdr:y>
    </cdr:from>
    <cdr:to>
      <cdr:x>0.3543</cdr:x>
      <cdr:y>0.90698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2364369" y="5508869"/>
          <a:ext cx="1193800" cy="635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0.30585</cdr:x>
      <cdr:y>0.58065</cdr:y>
    </cdr:from>
    <cdr:to>
      <cdr:x>0.50796</cdr:x>
      <cdr:y>0.67742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38366" y="2914674"/>
          <a:ext cx="1611346" cy="4857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YTD Net Revenue: $129,869</a:t>
          </a:r>
        </a:p>
      </cdr:txBody>
    </cdr:sp>
  </cdr:relSizeAnchor>
  <cdr:relSizeAnchor xmlns:cdr="http://schemas.openxmlformats.org/drawingml/2006/chartDrawing">
    <cdr:from>
      <cdr:x>0.76464</cdr:x>
      <cdr:y>0.26186</cdr:y>
    </cdr:from>
    <cdr:to>
      <cdr:x>0.99403</cdr:x>
      <cdr:y>0.32638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096000" y="1314451"/>
          <a:ext cx="1828800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solidFill>
                <a:schemeClr val="tx1"/>
              </a:solidFill>
            </a:rPr>
            <a:t>Budgeted Net Revenue: $104,259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020415"/>
              </p:ext>
            </p:extLst>
          </p:nvPr>
        </p:nvGraphicFramePr>
        <p:xfrm>
          <a:off x="137531" y="190500"/>
          <a:ext cx="10042789" cy="632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442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6630151"/>
              </p:ext>
            </p:extLst>
          </p:nvPr>
        </p:nvGraphicFramePr>
        <p:xfrm>
          <a:off x="230188" y="284162"/>
          <a:ext cx="9879012" cy="614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3280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0378978"/>
              </p:ext>
            </p:extLst>
          </p:nvPr>
        </p:nvGraphicFramePr>
        <p:xfrm>
          <a:off x="547688" y="177800"/>
          <a:ext cx="8659812" cy="629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50281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38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</vt:vector>
  </TitlesOfParts>
  <Company>American Physical Therapy Association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Frome, Lesley</dc:creator>
  <cp:lastModifiedBy>Frome, Lesley</cp:lastModifiedBy>
  <cp:revision>3</cp:revision>
  <dcterms:created xsi:type="dcterms:W3CDTF">2016-09-19T13:59:07Z</dcterms:created>
  <dcterms:modified xsi:type="dcterms:W3CDTF">2016-09-19T14:18:13Z</dcterms:modified>
</cp:coreProperties>
</file>